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2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22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8B8CCB5-1D70-4984-872C-1F950AF9A22D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920" cy="3427920"/>
          </a:xfrm>
          <a:prstGeom prst="rect">
            <a:avLst/>
          </a:prstGeom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191" name="3 Marcador de número de diapositiva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DD3F168-5F07-4124-B8E7-355C262097A5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194" name="3 Marcador de número de diapositiva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9002B47-2833-4254-BAC0-BE9B3A261422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hyperlink" Target="https://tmesa.com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tmesa.com/s/planols-linies-bus-terrassa/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81"/>
          <p:cNvPicPr/>
          <p:nvPr/>
        </p:nvPicPr>
        <p:blipFill>
          <a:blip r:embed="rId3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1 Título"/>
          <p:cNvSpPr/>
          <p:nvPr/>
        </p:nvSpPr>
        <p:spPr>
          <a:xfrm>
            <a:off x="810000" y="692640"/>
            <a:ext cx="7220520" cy="11509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400" b="1" strike="noStrike" spc="-1">
                <a:solidFill>
                  <a:srgbClr val="000000"/>
                </a:solidFill>
                <a:latin typeface="Verdana"/>
                <a:ea typeface="Verdana"/>
              </a:rPr>
              <a:t>Instruccions d’ús</a:t>
            </a:r>
            <a:endParaRPr lang="es-ES" sz="3400" b="0" strike="noStrike" spc="-1">
              <a:latin typeface="Arial"/>
            </a:endParaRPr>
          </a:p>
        </p:txBody>
      </p:sp>
      <p:sp>
        <p:nvSpPr>
          <p:cNvPr id="84" name="4 CuadroTexto"/>
          <p:cNvSpPr/>
          <p:nvPr/>
        </p:nvSpPr>
        <p:spPr>
          <a:xfrm>
            <a:off x="755640" y="2205000"/>
            <a:ext cx="8496000" cy="375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AQUESTA GUIA ET SERVIRÀ PER PREPARAR ELS TEUS VIATGES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EN AUTOBÚS  DE MANERA MÉS AUTÒNOMA I SEGURA.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POTSER L’HAURÀS D’UTILITZAR AMB L’AJUDA D’UNA PERSONA DE SUPORT.</a:t>
            </a:r>
            <a:endParaRPr lang="es-ES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AQUESTA GUIA ESTÀ EN FORMAT EDITABLE PERQUÈ L’ADAPTIS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LES TEVES NECESSITATS. POTS CANVIAR-LA, REDUIR-LA O AMPLIAR-LA.</a:t>
            </a:r>
            <a:endParaRPr lang="es-ES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PRIMER, COMPLETA AQUESTA GUIA A CASA.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DESPRÉS, POTS IMPRIMIR TOTA LA GUIA O NOMÉS UNA PART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 PORTAR-LA AMB TU DURANT EL VIATGE EN AUTOBÚS.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TAMBÉ POTS PORTAR LA GUIA A LA PANTALLA DEL MÒBIL O TAULETA.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5" name="4 Marcador de número de diapositiva"/>
          <p:cNvSpPr/>
          <p:nvPr/>
        </p:nvSpPr>
        <p:spPr>
          <a:xfrm>
            <a:off x="639144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 </a:t>
            </a:r>
            <a:fld id="{404D0C4A-1D71-4FF9-9D98-C749FEBBF8E5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2 Marcador de contenido"/>
          <p:cNvSpPr/>
          <p:nvPr/>
        </p:nvSpPr>
        <p:spPr>
          <a:xfrm>
            <a:off x="714240" y="548640"/>
            <a:ext cx="7745040" cy="55224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AVUI   ANIRÉ  EN AUTOBÚS.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PREPARO LA MEVA RUTA D’AUTOBÚS.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PRIMER ESCRIC ON ESTIC      .............................................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SEGON ESCRIC ON VAIG        .............................................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7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0A42B119-DDDF-4892-A5BE-863B6D44286A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3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88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3029576" y="1032840"/>
            <a:ext cx="888480" cy="618840"/>
          </a:xfrm>
          <a:prstGeom prst="rect">
            <a:avLst/>
          </a:prstGeom>
          <a:ln w="0">
            <a:noFill/>
          </a:ln>
        </p:spPr>
      </p:pic>
      <p:sp>
        <p:nvSpPr>
          <p:cNvPr id="89" name="Conector recto 22"/>
          <p:cNvSpPr/>
          <p:nvPr/>
        </p:nvSpPr>
        <p:spPr>
          <a:xfrm>
            <a:off x="714240" y="218076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Conector recto 23"/>
          <p:cNvSpPr/>
          <p:nvPr/>
        </p:nvSpPr>
        <p:spPr>
          <a:xfrm>
            <a:off x="714240" y="3473268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onector recto 24"/>
          <p:cNvSpPr/>
          <p:nvPr/>
        </p:nvSpPr>
        <p:spPr>
          <a:xfrm>
            <a:off x="698760" y="4776447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Imagen 25"/>
          <p:cNvPicPr/>
          <p:nvPr/>
        </p:nvPicPr>
        <p:blipFill>
          <a:blip r:embed="rId3"/>
          <a:stretch/>
        </p:blipFill>
        <p:spPr>
          <a:xfrm>
            <a:off x="955976" y="1056600"/>
            <a:ext cx="570960" cy="570960"/>
          </a:xfrm>
          <a:prstGeom prst="rect">
            <a:avLst/>
          </a:prstGeom>
          <a:ln w="0">
            <a:noFill/>
          </a:ln>
        </p:spPr>
      </p:pic>
      <p:pic>
        <p:nvPicPr>
          <p:cNvPr id="93" name="Imagen 26"/>
          <p:cNvPicPr/>
          <p:nvPr/>
        </p:nvPicPr>
        <p:blipFill>
          <a:blip r:embed="rId4"/>
          <a:stretch/>
        </p:blipFill>
        <p:spPr>
          <a:xfrm>
            <a:off x="1912136" y="980640"/>
            <a:ext cx="626760" cy="626760"/>
          </a:xfrm>
          <a:prstGeom prst="rect">
            <a:avLst/>
          </a:prstGeom>
          <a:ln w="0">
            <a:noFill/>
          </a:ln>
        </p:spPr>
      </p:pic>
      <p:sp>
        <p:nvSpPr>
          <p:cNvPr id="94" name="Conector recto 5"/>
          <p:cNvSpPr/>
          <p:nvPr/>
        </p:nvSpPr>
        <p:spPr>
          <a:xfrm>
            <a:off x="4066674" y="3481136"/>
            <a:ext cx="16446" cy="2590983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5" name="Imagen 11"/>
          <p:cNvPicPr/>
          <p:nvPr/>
        </p:nvPicPr>
        <p:blipFill>
          <a:blip r:embed="rId5"/>
          <a:stretch/>
        </p:blipFill>
        <p:spPr>
          <a:xfrm>
            <a:off x="1194139" y="2417317"/>
            <a:ext cx="570960" cy="570960"/>
          </a:xfrm>
          <a:prstGeom prst="rect">
            <a:avLst/>
          </a:prstGeom>
          <a:ln w="0">
            <a:noFill/>
          </a:ln>
        </p:spPr>
      </p:pic>
      <p:pic>
        <p:nvPicPr>
          <p:cNvPr id="96" name="Imagen 12"/>
          <p:cNvPicPr/>
          <p:nvPr/>
        </p:nvPicPr>
        <p:blipFill>
          <a:blip r:embed="rId6"/>
          <a:stretch/>
        </p:blipFill>
        <p:spPr>
          <a:xfrm>
            <a:off x="2404819" y="2418397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97" name="Picture 13"/>
          <p:cNvPicPr/>
          <p:nvPr/>
        </p:nvPicPr>
        <p:blipFill>
          <a:blip r:embed="rId7"/>
          <a:stretch/>
        </p:blipFill>
        <p:spPr>
          <a:xfrm>
            <a:off x="3169099" y="2382037"/>
            <a:ext cx="641520" cy="641520"/>
          </a:xfrm>
          <a:prstGeom prst="rect">
            <a:avLst/>
          </a:prstGeom>
          <a:ln w="0">
            <a:noFill/>
          </a:ln>
        </p:spPr>
      </p:pic>
      <p:pic>
        <p:nvPicPr>
          <p:cNvPr id="98" name="Imagen 14"/>
          <p:cNvPicPr/>
          <p:nvPr/>
        </p:nvPicPr>
        <p:blipFill>
          <a:blip r:embed="rId2"/>
          <a:srcRect t="7692" b="22591"/>
          <a:stretch/>
        </p:blipFill>
        <p:spPr>
          <a:xfrm>
            <a:off x="4076299" y="2463397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99" name="Imagen 15"/>
          <p:cNvPicPr/>
          <p:nvPr/>
        </p:nvPicPr>
        <p:blipFill>
          <a:blip r:embed="rId8"/>
          <a:stretch/>
        </p:blipFill>
        <p:spPr>
          <a:xfrm>
            <a:off x="1049760" y="3696726"/>
            <a:ext cx="499320" cy="499320"/>
          </a:xfrm>
          <a:prstGeom prst="rect">
            <a:avLst/>
          </a:prstGeom>
          <a:ln w="0">
            <a:noFill/>
          </a:ln>
        </p:spPr>
      </p:pic>
      <p:pic>
        <p:nvPicPr>
          <p:cNvPr id="100" name="Imagen 16"/>
          <p:cNvPicPr/>
          <p:nvPr/>
        </p:nvPicPr>
        <p:blipFill>
          <a:blip r:embed="rId9"/>
          <a:stretch/>
        </p:blipFill>
        <p:spPr>
          <a:xfrm>
            <a:off x="1033560" y="4969225"/>
            <a:ext cx="515160" cy="515160"/>
          </a:xfrm>
          <a:prstGeom prst="rect">
            <a:avLst/>
          </a:prstGeom>
          <a:ln w="0">
            <a:noFill/>
          </a:ln>
        </p:spPr>
      </p:pic>
      <p:pic>
        <p:nvPicPr>
          <p:cNvPr id="101" name="Imagen 7"/>
          <p:cNvPicPr/>
          <p:nvPr/>
        </p:nvPicPr>
        <p:blipFill>
          <a:blip r:embed="rId10"/>
          <a:stretch/>
        </p:blipFill>
        <p:spPr>
          <a:xfrm>
            <a:off x="1897560" y="3631206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02" name="Imagen 19"/>
          <p:cNvPicPr/>
          <p:nvPr/>
        </p:nvPicPr>
        <p:blipFill>
          <a:blip r:embed="rId10"/>
          <a:stretch/>
        </p:blipFill>
        <p:spPr>
          <a:xfrm>
            <a:off x="1819800" y="4918105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03" name="Imagen 9"/>
          <p:cNvPicPr/>
          <p:nvPr/>
        </p:nvPicPr>
        <p:blipFill>
          <a:blip r:embed="rId11"/>
          <a:stretch/>
        </p:blipFill>
        <p:spPr>
          <a:xfrm>
            <a:off x="2654640" y="3700326"/>
            <a:ext cx="562320" cy="562320"/>
          </a:xfrm>
          <a:prstGeom prst="rect">
            <a:avLst/>
          </a:prstGeom>
          <a:ln w="0">
            <a:noFill/>
          </a:ln>
        </p:spPr>
      </p:pic>
      <p:pic>
        <p:nvPicPr>
          <p:cNvPr id="104" name="Imagen 20"/>
          <p:cNvPicPr/>
          <p:nvPr/>
        </p:nvPicPr>
        <p:blipFill>
          <a:blip r:embed="rId12"/>
          <a:stretch/>
        </p:blipFill>
        <p:spPr>
          <a:xfrm>
            <a:off x="3250440" y="3665766"/>
            <a:ext cx="680400" cy="680400"/>
          </a:xfrm>
          <a:prstGeom prst="rect">
            <a:avLst/>
          </a:prstGeom>
          <a:ln w="0">
            <a:noFill/>
          </a:ln>
        </p:spPr>
      </p:pic>
      <p:pic>
        <p:nvPicPr>
          <p:cNvPr id="105" name="Imagen 27"/>
          <p:cNvPicPr/>
          <p:nvPr/>
        </p:nvPicPr>
        <p:blipFill>
          <a:blip r:embed="rId13"/>
          <a:stretch/>
        </p:blipFill>
        <p:spPr>
          <a:xfrm>
            <a:off x="2851920" y="4848985"/>
            <a:ext cx="710640" cy="710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2 Marcador de contenido"/>
          <p:cNvSpPr/>
          <p:nvPr/>
        </p:nvSpPr>
        <p:spPr>
          <a:xfrm>
            <a:off x="714240" y="548640"/>
            <a:ext cx="7745040" cy="55224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MIRO A L’ORDINADOR LA PÀGINA WEB DE TMESA</a:t>
            </a:r>
            <a:endParaRPr lang="es-ES" sz="1800" b="0" strike="noStrike" spc="-1">
              <a:latin typeface="Arial"/>
            </a:endParaRPr>
          </a:p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ca-ES" sz="1600" b="0" u="sng" strike="noStrike" spc="-1">
                <a:solidFill>
                  <a:srgbClr val="0000FF"/>
                </a:solidFill>
                <a:uFillTx/>
                <a:latin typeface="Verdana"/>
                <a:ea typeface="Calibri"/>
                <a:hlinkClick r:id="rId2"/>
              </a:rPr>
              <a:t>https://tmesa.com/</a:t>
            </a:r>
            <a:endParaRPr lang="es-ES" sz="16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>
              <a:latin typeface="Arial"/>
            </a:endParaRPr>
          </a:p>
        </p:txBody>
      </p:sp>
      <p:sp>
        <p:nvSpPr>
          <p:cNvPr id="107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FFD3F7B8-FAEE-4338-9DA7-ECE529ADADAB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4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08" name="Imagen 3"/>
          <p:cNvPicPr/>
          <p:nvPr/>
        </p:nvPicPr>
        <p:blipFill>
          <a:blip r:embed="rId3"/>
          <a:srcRect t="5200" r="1175" b="5200"/>
          <a:stretch/>
        </p:blipFill>
        <p:spPr>
          <a:xfrm>
            <a:off x="1187640" y="2316600"/>
            <a:ext cx="6839640" cy="3487680"/>
          </a:xfrm>
          <a:prstGeom prst="rect">
            <a:avLst/>
          </a:prstGeom>
          <a:ln w="0">
            <a:noFill/>
          </a:ln>
        </p:spPr>
      </p:pic>
      <p:pic>
        <p:nvPicPr>
          <p:cNvPr id="109" name="Imagen 5"/>
          <p:cNvPicPr/>
          <p:nvPr/>
        </p:nvPicPr>
        <p:blipFill>
          <a:blip r:embed="rId4"/>
          <a:stretch/>
        </p:blipFill>
        <p:spPr>
          <a:xfrm>
            <a:off x="923892" y="740766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10" name="Imagen 7"/>
          <p:cNvPicPr/>
          <p:nvPr/>
        </p:nvPicPr>
        <p:blipFill>
          <a:blip r:embed="rId5"/>
          <a:stretch/>
        </p:blipFill>
        <p:spPr>
          <a:xfrm>
            <a:off x="2291892" y="668766"/>
            <a:ext cx="869400" cy="869400"/>
          </a:xfrm>
          <a:prstGeom prst="rect">
            <a:avLst/>
          </a:prstGeom>
          <a:ln w="0">
            <a:noFill/>
          </a:ln>
        </p:spPr>
      </p:pic>
      <p:pic>
        <p:nvPicPr>
          <p:cNvPr id="111" name="Imagen 9"/>
          <p:cNvPicPr/>
          <p:nvPr/>
        </p:nvPicPr>
        <p:blipFill>
          <a:blip r:embed="rId6"/>
          <a:stretch/>
        </p:blipFill>
        <p:spPr>
          <a:xfrm>
            <a:off x="4020252" y="719526"/>
            <a:ext cx="746640" cy="746640"/>
          </a:xfrm>
          <a:prstGeom prst="rect">
            <a:avLst/>
          </a:prstGeom>
          <a:ln w="0">
            <a:noFill/>
          </a:ln>
        </p:spPr>
      </p:pic>
      <p:pic>
        <p:nvPicPr>
          <p:cNvPr id="112" name="Imagen 13"/>
          <p:cNvPicPr/>
          <p:nvPr/>
        </p:nvPicPr>
        <p:blipFill>
          <a:blip r:embed="rId7"/>
          <a:srcRect r="60145"/>
          <a:stretch/>
        </p:blipFill>
        <p:spPr>
          <a:xfrm>
            <a:off x="5100252" y="969006"/>
            <a:ext cx="1548000" cy="425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2 Marcador de contenido"/>
          <p:cNvSpPr/>
          <p:nvPr/>
        </p:nvSpPr>
        <p:spPr>
          <a:xfrm>
            <a:off x="714240" y="548640"/>
            <a:ext cx="7745040" cy="55224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AMB EL RATOLÍ CLICO A </a:t>
            </a:r>
            <a:r>
              <a:rPr lang="ca-ES" sz="1800" b="0" u="sng" strike="noStrike" spc="-1">
                <a:solidFill>
                  <a:srgbClr val="000000"/>
                </a:solidFill>
                <a:uFillTx/>
                <a:latin typeface="Verdana"/>
                <a:ea typeface="Calibri"/>
              </a:rPr>
              <a:t>VULL ANAR A...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</p:txBody>
      </p:sp>
      <p:sp>
        <p:nvSpPr>
          <p:cNvPr id="114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E2ECFAC-6AD5-4A80-8913-14835FC0CC88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5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15" name="Imagen 5"/>
          <p:cNvPicPr/>
          <p:nvPr/>
        </p:nvPicPr>
        <p:blipFill>
          <a:blip r:embed="rId2"/>
          <a:srcRect t="5200" r="1175" b="5200"/>
          <a:stretch/>
        </p:blipFill>
        <p:spPr>
          <a:xfrm>
            <a:off x="1051920" y="2205000"/>
            <a:ext cx="6975360" cy="3556800"/>
          </a:xfrm>
          <a:prstGeom prst="rect">
            <a:avLst/>
          </a:prstGeom>
          <a:ln w="0">
            <a:noFill/>
          </a:ln>
        </p:spPr>
      </p:pic>
      <p:sp>
        <p:nvSpPr>
          <p:cNvPr id="116" name="Conector recto de flecha 7"/>
          <p:cNvSpPr/>
          <p:nvPr/>
        </p:nvSpPr>
        <p:spPr>
          <a:xfrm flipH="1">
            <a:off x="3634560" y="1989000"/>
            <a:ext cx="934920" cy="2663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7" name="Imagen 10"/>
          <p:cNvPicPr/>
          <p:nvPr/>
        </p:nvPicPr>
        <p:blipFill>
          <a:blip r:embed="rId3"/>
          <a:stretch/>
        </p:blipFill>
        <p:spPr>
          <a:xfrm>
            <a:off x="1829134" y="803880"/>
            <a:ext cx="730800" cy="730800"/>
          </a:xfrm>
          <a:prstGeom prst="rect">
            <a:avLst/>
          </a:prstGeom>
          <a:ln w="0">
            <a:noFill/>
          </a:ln>
        </p:spPr>
      </p:pic>
      <p:pic>
        <p:nvPicPr>
          <p:cNvPr id="118" name="Imagen 12"/>
          <p:cNvPicPr/>
          <p:nvPr/>
        </p:nvPicPr>
        <p:blipFill>
          <a:blip r:embed="rId4"/>
          <a:stretch/>
        </p:blipFill>
        <p:spPr>
          <a:xfrm>
            <a:off x="2737446" y="767160"/>
            <a:ext cx="780120" cy="780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2 Marcador de contenido"/>
          <p:cNvSpPr/>
          <p:nvPr/>
        </p:nvSpPr>
        <p:spPr>
          <a:xfrm>
            <a:off x="714240" y="548640"/>
            <a:ext cx="7745040" cy="56876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ON ESTIC A </a:t>
            </a:r>
            <a:r>
              <a:rPr lang="ca-ES" sz="1800" b="0" u="sng" strike="noStrike" spc="-1">
                <a:solidFill>
                  <a:srgbClr val="000000"/>
                </a:solidFill>
                <a:uFillTx/>
                <a:latin typeface="Verdana"/>
                <a:ea typeface="Calibri"/>
              </a:rPr>
              <a:t>DIRECCIÓ D’ORÍGEN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ON VAIG A </a:t>
            </a:r>
            <a:r>
              <a:rPr lang="ca-ES" sz="1800" b="0" u="sng" strike="noStrike" spc="-1">
                <a:solidFill>
                  <a:srgbClr val="000000"/>
                </a:solidFill>
                <a:uFillTx/>
                <a:latin typeface="Verdana"/>
                <a:ea typeface="Calibri"/>
              </a:rPr>
              <a:t>DIRECCIÓ DE DESTÍ</a:t>
            </a: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 I CLICO </a:t>
            </a:r>
            <a:r>
              <a:rPr lang="ca-ES" sz="1800" b="0" u="sng" strike="noStrike" spc="-1">
                <a:solidFill>
                  <a:srgbClr val="000000"/>
                </a:solidFill>
                <a:uFillTx/>
                <a:latin typeface="Verdana"/>
                <a:ea typeface="Calibri"/>
              </a:rPr>
              <a:t>CERCAR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20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B4AA841-86EA-4332-8389-37B10C4ABD81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6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21" name="Imagen 5"/>
          <p:cNvPicPr/>
          <p:nvPr/>
        </p:nvPicPr>
        <p:blipFill>
          <a:blip r:embed="rId2"/>
          <a:srcRect t="5200" r="1175" b="5200"/>
          <a:stretch/>
        </p:blipFill>
        <p:spPr>
          <a:xfrm>
            <a:off x="1907640" y="2090855"/>
            <a:ext cx="5687640" cy="2900160"/>
          </a:xfrm>
          <a:prstGeom prst="rect">
            <a:avLst/>
          </a:prstGeom>
          <a:ln w="0">
            <a:noFill/>
          </a:ln>
        </p:spPr>
      </p:pic>
      <p:pic>
        <p:nvPicPr>
          <p:cNvPr id="122" name="Imagen 6"/>
          <p:cNvPicPr/>
          <p:nvPr/>
        </p:nvPicPr>
        <p:blipFill>
          <a:blip r:embed="rId3"/>
          <a:stretch/>
        </p:blipFill>
        <p:spPr>
          <a:xfrm>
            <a:off x="1052040" y="909398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23" name="Imagen 8"/>
          <p:cNvPicPr/>
          <p:nvPr/>
        </p:nvPicPr>
        <p:blipFill>
          <a:blip r:embed="rId3"/>
          <a:stretch/>
        </p:blipFill>
        <p:spPr>
          <a:xfrm>
            <a:off x="1156182" y="5157379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24" name="Imagen 9"/>
          <p:cNvPicPr/>
          <p:nvPr/>
        </p:nvPicPr>
        <p:blipFill>
          <a:blip r:embed="rId4"/>
          <a:stretch/>
        </p:blipFill>
        <p:spPr>
          <a:xfrm>
            <a:off x="1772040" y="991118"/>
            <a:ext cx="562320" cy="562320"/>
          </a:xfrm>
          <a:prstGeom prst="rect">
            <a:avLst/>
          </a:prstGeom>
          <a:ln w="0">
            <a:noFill/>
          </a:ln>
        </p:spPr>
      </p:pic>
      <p:pic>
        <p:nvPicPr>
          <p:cNvPr id="125" name="Imagen 10"/>
          <p:cNvPicPr/>
          <p:nvPr/>
        </p:nvPicPr>
        <p:blipFill>
          <a:blip r:embed="rId5"/>
          <a:stretch/>
        </p:blipFill>
        <p:spPr>
          <a:xfrm>
            <a:off x="2373960" y="909398"/>
            <a:ext cx="680400" cy="680400"/>
          </a:xfrm>
          <a:prstGeom prst="rect">
            <a:avLst/>
          </a:prstGeom>
          <a:ln w="0">
            <a:noFill/>
          </a:ln>
        </p:spPr>
      </p:pic>
      <p:sp>
        <p:nvSpPr>
          <p:cNvPr id="126" name="Conector recto de flecha 3"/>
          <p:cNvSpPr/>
          <p:nvPr/>
        </p:nvSpPr>
        <p:spPr>
          <a:xfrm flipH="1">
            <a:off x="3131280" y="2061410"/>
            <a:ext cx="1290960" cy="243840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Imagen 11"/>
          <p:cNvPicPr/>
          <p:nvPr/>
        </p:nvPicPr>
        <p:blipFill>
          <a:blip r:embed="rId6"/>
          <a:stretch/>
        </p:blipFill>
        <p:spPr>
          <a:xfrm>
            <a:off x="2273609" y="5046771"/>
            <a:ext cx="710640" cy="710640"/>
          </a:xfrm>
          <a:prstGeom prst="rect">
            <a:avLst/>
          </a:prstGeom>
          <a:ln w="0">
            <a:noFill/>
          </a:ln>
        </p:spPr>
      </p:pic>
      <p:sp>
        <p:nvSpPr>
          <p:cNvPr id="128" name="Conector recto de flecha 13"/>
          <p:cNvSpPr/>
          <p:nvPr/>
        </p:nvSpPr>
        <p:spPr>
          <a:xfrm flipH="1" flipV="1">
            <a:off x="3994200" y="4435560"/>
            <a:ext cx="426960" cy="1301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9" name="Imagen 14"/>
          <p:cNvPicPr/>
          <p:nvPr/>
        </p:nvPicPr>
        <p:blipFill>
          <a:blip r:embed="rId7"/>
          <a:stretch/>
        </p:blipFill>
        <p:spPr>
          <a:xfrm>
            <a:off x="5572168" y="5015798"/>
            <a:ext cx="780120" cy="780120"/>
          </a:xfrm>
          <a:prstGeom prst="rect">
            <a:avLst/>
          </a:prstGeom>
          <a:ln w="0">
            <a:noFill/>
          </a:ln>
        </p:spPr>
      </p:pic>
      <p:sp>
        <p:nvSpPr>
          <p:cNvPr id="130" name="Conector recto de flecha 15"/>
          <p:cNvSpPr/>
          <p:nvPr/>
        </p:nvSpPr>
        <p:spPr>
          <a:xfrm flipH="1" flipV="1">
            <a:off x="5794200" y="4436280"/>
            <a:ext cx="1157760" cy="1313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2 Marcador de contenido"/>
          <p:cNvSpPr/>
          <p:nvPr/>
        </p:nvSpPr>
        <p:spPr>
          <a:xfrm>
            <a:off x="714240" y="548640"/>
            <a:ext cx="7745040" cy="57596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L’ORDINADOR VEIG </a:t>
            </a:r>
            <a:r>
              <a:rPr lang="ca-ES" sz="1800" b="0" u="sng" strike="noStrike" spc="-1">
                <a:solidFill>
                  <a:srgbClr val="000000"/>
                </a:solidFill>
                <a:uFillTx/>
                <a:latin typeface="Verdana"/>
                <a:ea typeface="Calibri"/>
              </a:rPr>
              <a:t>EL MAPA </a:t>
            </a: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AMB LA RUTA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VEIG ELS AUTOBUSOS QUE PUC PUJAR PER ANAR AL DESTÍ.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32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A1D19ECE-C6FF-4D9B-A1E0-CCFF0F62694C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7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33" name="Imagen 7"/>
          <p:cNvPicPr/>
          <p:nvPr/>
        </p:nvPicPr>
        <p:blipFill>
          <a:blip r:embed="rId2"/>
          <a:srcRect t="5078" b="4843"/>
          <a:stretch/>
        </p:blipFill>
        <p:spPr>
          <a:xfrm>
            <a:off x="1331640" y="1881360"/>
            <a:ext cx="6119640" cy="3100320"/>
          </a:xfrm>
          <a:prstGeom prst="rect">
            <a:avLst/>
          </a:prstGeom>
          <a:ln w="0">
            <a:noFill/>
          </a:ln>
        </p:spPr>
      </p:pic>
      <p:pic>
        <p:nvPicPr>
          <p:cNvPr id="134" name="Imagen 16"/>
          <p:cNvPicPr/>
          <p:nvPr/>
        </p:nvPicPr>
        <p:blipFill>
          <a:blip r:embed="rId3"/>
          <a:stretch/>
        </p:blipFill>
        <p:spPr>
          <a:xfrm>
            <a:off x="1620207" y="596766"/>
            <a:ext cx="869400" cy="869400"/>
          </a:xfrm>
          <a:prstGeom prst="rect">
            <a:avLst/>
          </a:prstGeom>
          <a:ln w="0">
            <a:noFill/>
          </a:ln>
        </p:spPr>
      </p:pic>
      <p:pic>
        <p:nvPicPr>
          <p:cNvPr id="135" name="Imagen 17"/>
          <p:cNvPicPr/>
          <p:nvPr/>
        </p:nvPicPr>
        <p:blipFill>
          <a:blip r:embed="rId4"/>
          <a:stretch/>
        </p:blipFill>
        <p:spPr>
          <a:xfrm>
            <a:off x="2816847" y="739686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36" name="Imagen 18"/>
          <p:cNvPicPr/>
          <p:nvPr/>
        </p:nvPicPr>
        <p:blipFill>
          <a:blip r:embed="rId5"/>
          <a:stretch/>
        </p:blipFill>
        <p:spPr>
          <a:xfrm>
            <a:off x="3702087" y="731766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13"/>
          <p:cNvPicPr/>
          <p:nvPr/>
        </p:nvPicPr>
        <p:blipFill>
          <a:blip r:embed="rId6"/>
          <a:stretch/>
        </p:blipFill>
        <p:spPr>
          <a:xfrm>
            <a:off x="5358301" y="739686"/>
            <a:ext cx="641520" cy="641520"/>
          </a:xfrm>
          <a:prstGeom prst="rect">
            <a:avLst/>
          </a:prstGeom>
          <a:ln w="0">
            <a:noFill/>
          </a:ln>
        </p:spPr>
      </p:pic>
      <p:pic>
        <p:nvPicPr>
          <p:cNvPr id="138" name="Imagen 20"/>
          <p:cNvPicPr/>
          <p:nvPr/>
        </p:nvPicPr>
        <p:blipFill>
          <a:blip r:embed="rId4"/>
          <a:stretch/>
        </p:blipFill>
        <p:spPr>
          <a:xfrm>
            <a:off x="980040" y="5221718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21"/>
          <p:cNvPicPr/>
          <p:nvPr/>
        </p:nvPicPr>
        <p:blipFill>
          <a:blip r:embed="rId7"/>
          <a:srcRect t="7692" b="22591"/>
          <a:stretch/>
        </p:blipFill>
        <p:spPr>
          <a:xfrm>
            <a:off x="2260920" y="5274998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40" name="Imagen 22"/>
          <p:cNvPicPr/>
          <p:nvPr/>
        </p:nvPicPr>
        <p:blipFill>
          <a:blip r:embed="rId8"/>
          <a:stretch/>
        </p:blipFill>
        <p:spPr>
          <a:xfrm>
            <a:off x="3673920" y="5310998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141" name="Imagen 23"/>
          <p:cNvPicPr/>
          <p:nvPr/>
        </p:nvPicPr>
        <p:blipFill>
          <a:blip r:embed="rId9"/>
          <a:stretch/>
        </p:blipFill>
        <p:spPr>
          <a:xfrm>
            <a:off x="4793987" y="5334398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142" name="Imagen 24"/>
          <p:cNvPicPr/>
          <p:nvPr/>
        </p:nvPicPr>
        <p:blipFill>
          <a:blip r:embed="rId10"/>
          <a:stretch/>
        </p:blipFill>
        <p:spPr>
          <a:xfrm>
            <a:off x="5897280" y="5251238"/>
            <a:ext cx="626760" cy="626760"/>
          </a:xfrm>
          <a:prstGeom prst="rect">
            <a:avLst/>
          </a:prstGeom>
          <a:ln w="0">
            <a:noFill/>
          </a:ln>
        </p:spPr>
      </p:pic>
      <p:pic>
        <p:nvPicPr>
          <p:cNvPr id="143" name="Imagen 25"/>
          <p:cNvPicPr/>
          <p:nvPr/>
        </p:nvPicPr>
        <p:blipFill>
          <a:blip r:embed="rId11"/>
          <a:stretch/>
        </p:blipFill>
        <p:spPr>
          <a:xfrm>
            <a:off x="6881880" y="5251238"/>
            <a:ext cx="610920" cy="610920"/>
          </a:xfrm>
          <a:prstGeom prst="rect">
            <a:avLst/>
          </a:prstGeom>
          <a:ln w="0">
            <a:noFill/>
          </a:ln>
        </p:spPr>
      </p:pic>
      <p:sp>
        <p:nvSpPr>
          <p:cNvPr id="144" name="Elipse 26"/>
          <p:cNvSpPr/>
          <p:nvPr/>
        </p:nvSpPr>
        <p:spPr>
          <a:xfrm>
            <a:off x="1553760" y="3877920"/>
            <a:ext cx="888480" cy="34200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Conector recto de flecha 28"/>
          <p:cNvSpPr/>
          <p:nvPr/>
        </p:nvSpPr>
        <p:spPr>
          <a:xfrm flipV="1">
            <a:off x="1289160" y="4248360"/>
            <a:ext cx="594000" cy="99740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2 Marcador de contenido"/>
          <p:cNvSpPr/>
          <p:nvPr/>
        </p:nvSpPr>
        <p:spPr>
          <a:xfrm>
            <a:off x="395640" y="728639"/>
            <a:ext cx="8290080" cy="5206939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EN QUINA PARADA ESPERO L’AUTOBÚS:   .............................................</a:t>
            </a: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EN QUIN NÚMERO D’AUTOBÚS PUJO:       .............................................</a:t>
            </a: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QUIN COLOR DE LÍNIA ÉS L’AUTOBÚS:     .............................................</a:t>
            </a: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400" b="0" strike="noStrike" spc="-1">
                <a:solidFill>
                  <a:srgbClr val="000000"/>
                </a:solidFill>
                <a:latin typeface="Verdana"/>
                <a:ea typeface="Calibri"/>
              </a:rPr>
              <a:t>ESCRIC EN QUINA PARADA BAIXO DE L’AUTOBÚS:    .................................................</a:t>
            </a:r>
            <a:endParaRPr lang="es-ES" sz="14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4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400" b="0" strike="noStrike" spc="-1">
              <a:latin typeface="Arial"/>
            </a:endParaRPr>
          </a:p>
        </p:txBody>
      </p:sp>
      <p:sp>
        <p:nvSpPr>
          <p:cNvPr id="147" name="4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64F3FB9-F71D-4648-BFDA-2CD9D0EAB29A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8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48" name="Imagen 15"/>
          <p:cNvPicPr/>
          <p:nvPr/>
        </p:nvPicPr>
        <p:blipFill>
          <a:blip r:embed="rId2"/>
          <a:srcRect t="7692" b="22591"/>
          <a:stretch/>
        </p:blipFill>
        <p:spPr>
          <a:xfrm>
            <a:off x="4114440" y="836640"/>
            <a:ext cx="888480" cy="618840"/>
          </a:xfrm>
          <a:prstGeom prst="rect">
            <a:avLst/>
          </a:prstGeom>
          <a:ln w="0">
            <a:noFill/>
          </a:ln>
        </p:spPr>
      </p:pic>
      <p:sp>
        <p:nvSpPr>
          <p:cNvPr id="149" name="Conector recto 26"/>
          <p:cNvSpPr/>
          <p:nvPr/>
        </p:nvSpPr>
        <p:spPr>
          <a:xfrm>
            <a:off x="395280" y="1860682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onector recto 27"/>
          <p:cNvSpPr/>
          <p:nvPr/>
        </p:nvSpPr>
        <p:spPr>
          <a:xfrm>
            <a:off x="395280" y="3180935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onector recto 28"/>
          <p:cNvSpPr/>
          <p:nvPr/>
        </p:nvSpPr>
        <p:spPr>
          <a:xfrm>
            <a:off x="395280" y="4557316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Imagen 38"/>
          <p:cNvPicPr/>
          <p:nvPr/>
        </p:nvPicPr>
        <p:blipFill>
          <a:blip r:embed="rId3"/>
          <a:stretch/>
        </p:blipFill>
        <p:spPr>
          <a:xfrm>
            <a:off x="1331640" y="692640"/>
            <a:ext cx="817560" cy="817560"/>
          </a:xfrm>
          <a:prstGeom prst="rect">
            <a:avLst/>
          </a:prstGeom>
          <a:ln w="0">
            <a:noFill/>
          </a:ln>
        </p:spPr>
      </p:pic>
      <p:pic>
        <p:nvPicPr>
          <p:cNvPr id="153" name="Imagen 39"/>
          <p:cNvPicPr/>
          <p:nvPr/>
        </p:nvPicPr>
        <p:blipFill>
          <a:blip r:embed="rId4"/>
          <a:stretch/>
        </p:blipFill>
        <p:spPr>
          <a:xfrm>
            <a:off x="2392200" y="764640"/>
            <a:ext cx="594720" cy="594720"/>
          </a:xfrm>
          <a:prstGeom prst="rect">
            <a:avLst/>
          </a:prstGeom>
          <a:ln w="0">
            <a:noFill/>
          </a:ln>
        </p:spPr>
      </p:pic>
      <p:pic>
        <p:nvPicPr>
          <p:cNvPr id="154" name="Imagen 40"/>
          <p:cNvPicPr/>
          <p:nvPr/>
        </p:nvPicPr>
        <p:blipFill>
          <a:blip r:embed="rId5"/>
          <a:stretch/>
        </p:blipFill>
        <p:spPr>
          <a:xfrm>
            <a:off x="3223800" y="836640"/>
            <a:ext cx="555120" cy="555120"/>
          </a:xfrm>
          <a:prstGeom prst="rect">
            <a:avLst/>
          </a:prstGeom>
          <a:ln w="0">
            <a:noFill/>
          </a:ln>
        </p:spPr>
      </p:pic>
      <p:pic>
        <p:nvPicPr>
          <p:cNvPr id="155" name="Imagen 41"/>
          <p:cNvPicPr/>
          <p:nvPr/>
        </p:nvPicPr>
        <p:blipFill>
          <a:blip r:embed="rId3"/>
          <a:stretch/>
        </p:blipFill>
        <p:spPr>
          <a:xfrm>
            <a:off x="1305000" y="1917000"/>
            <a:ext cx="817560" cy="817560"/>
          </a:xfrm>
          <a:prstGeom prst="rect">
            <a:avLst/>
          </a:prstGeom>
          <a:ln w="0">
            <a:noFill/>
          </a:ln>
        </p:spPr>
      </p:pic>
      <p:pic>
        <p:nvPicPr>
          <p:cNvPr id="156" name="Imagen 42"/>
          <p:cNvPicPr/>
          <p:nvPr/>
        </p:nvPicPr>
        <p:blipFill>
          <a:blip r:embed="rId6"/>
          <a:stretch/>
        </p:blipFill>
        <p:spPr>
          <a:xfrm>
            <a:off x="2267640" y="2048760"/>
            <a:ext cx="586800" cy="586800"/>
          </a:xfrm>
          <a:prstGeom prst="rect">
            <a:avLst/>
          </a:prstGeom>
          <a:ln w="0">
            <a:noFill/>
          </a:ln>
        </p:spPr>
      </p:pic>
      <p:pic>
        <p:nvPicPr>
          <p:cNvPr id="157" name="Imagen 43"/>
          <p:cNvPicPr/>
          <p:nvPr/>
        </p:nvPicPr>
        <p:blipFill>
          <a:blip r:embed="rId2"/>
          <a:srcRect t="7692" b="22591"/>
          <a:stretch/>
        </p:blipFill>
        <p:spPr>
          <a:xfrm>
            <a:off x="3132000" y="2017080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58" name="Imagen 44"/>
          <p:cNvPicPr/>
          <p:nvPr/>
        </p:nvPicPr>
        <p:blipFill>
          <a:blip r:embed="rId2"/>
          <a:srcRect t="7692" b="22591"/>
          <a:stretch/>
        </p:blipFill>
        <p:spPr>
          <a:xfrm>
            <a:off x="4042440" y="3473861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59" name="Imagen 45"/>
          <p:cNvPicPr/>
          <p:nvPr/>
        </p:nvPicPr>
        <p:blipFill>
          <a:blip r:embed="rId2"/>
          <a:srcRect t="7692" b="22591"/>
          <a:stretch/>
        </p:blipFill>
        <p:spPr>
          <a:xfrm>
            <a:off x="4096440" y="4765295"/>
            <a:ext cx="888480" cy="618840"/>
          </a:xfrm>
          <a:prstGeom prst="rect">
            <a:avLst/>
          </a:prstGeom>
          <a:ln w="0">
            <a:noFill/>
          </a:ln>
        </p:spPr>
      </p:pic>
      <p:pic>
        <p:nvPicPr>
          <p:cNvPr id="160" name="Imagen 47"/>
          <p:cNvPicPr/>
          <p:nvPr/>
        </p:nvPicPr>
        <p:blipFill>
          <a:blip r:embed="rId7"/>
          <a:stretch/>
        </p:blipFill>
        <p:spPr>
          <a:xfrm>
            <a:off x="4212000" y="2061000"/>
            <a:ext cx="574920" cy="602640"/>
          </a:xfrm>
          <a:prstGeom prst="rect">
            <a:avLst/>
          </a:prstGeom>
          <a:ln w="0">
            <a:noFill/>
          </a:ln>
        </p:spPr>
      </p:pic>
      <p:pic>
        <p:nvPicPr>
          <p:cNvPr id="161" name="Imagen 48"/>
          <p:cNvPicPr/>
          <p:nvPr/>
        </p:nvPicPr>
        <p:blipFill>
          <a:blip r:embed="rId8"/>
          <a:stretch/>
        </p:blipFill>
        <p:spPr>
          <a:xfrm>
            <a:off x="1481760" y="3451541"/>
            <a:ext cx="640800" cy="64080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2" descr="Mapa de la red de bus Terrassa – Transports Municipals d&amp;#39;Egara"/>
          <p:cNvPicPr/>
          <p:nvPr/>
        </p:nvPicPr>
        <p:blipFill>
          <a:blip r:embed="rId9"/>
          <a:srcRect l="23046" t="72396" r="52855" b="2883"/>
          <a:stretch/>
        </p:blipFill>
        <p:spPr>
          <a:xfrm>
            <a:off x="2525400" y="3367661"/>
            <a:ext cx="677520" cy="724680"/>
          </a:xfrm>
          <a:prstGeom prst="rect">
            <a:avLst/>
          </a:prstGeom>
          <a:ln w="0">
            <a:noFill/>
          </a:ln>
        </p:spPr>
      </p:pic>
      <p:pic>
        <p:nvPicPr>
          <p:cNvPr id="163" name="Imagen 50"/>
          <p:cNvPicPr/>
          <p:nvPr/>
        </p:nvPicPr>
        <p:blipFill>
          <a:blip r:embed="rId10"/>
          <a:stretch/>
        </p:blipFill>
        <p:spPr>
          <a:xfrm>
            <a:off x="3368160" y="3589421"/>
            <a:ext cx="554400" cy="554400"/>
          </a:xfrm>
          <a:prstGeom prst="rect">
            <a:avLst/>
          </a:prstGeom>
          <a:ln w="0">
            <a:noFill/>
          </a:ln>
        </p:spPr>
      </p:pic>
      <p:pic>
        <p:nvPicPr>
          <p:cNvPr id="164" name="Imagen 51"/>
          <p:cNvPicPr/>
          <p:nvPr/>
        </p:nvPicPr>
        <p:blipFill>
          <a:blip r:embed="rId11"/>
          <a:stretch/>
        </p:blipFill>
        <p:spPr>
          <a:xfrm>
            <a:off x="3247920" y="4809575"/>
            <a:ext cx="602640" cy="602640"/>
          </a:xfrm>
          <a:prstGeom prst="rect">
            <a:avLst/>
          </a:prstGeom>
          <a:ln w="0">
            <a:noFill/>
          </a:ln>
        </p:spPr>
      </p:pic>
      <p:pic>
        <p:nvPicPr>
          <p:cNvPr id="165" name="Imagen 52"/>
          <p:cNvPicPr/>
          <p:nvPr/>
        </p:nvPicPr>
        <p:blipFill>
          <a:blip r:embed="rId3"/>
          <a:stretch/>
        </p:blipFill>
        <p:spPr>
          <a:xfrm>
            <a:off x="1403640" y="4738655"/>
            <a:ext cx="817560" cy="817560"/>
          </a:xfrm>
          <a:prstGeom prst="rect">
            <a:avLst/>
          </a:prstGeom>
          <a:ln w="0">
            <a:noFill/>
          </a:ln>
        </p:spPr>
      </p:pic>
      <p:pic>
        <p:nvPicPr>
          <p:cNvPr id="166" name="Imagen 53"/>
          <p:cNvPicPr/>
          <p:nvPr/>
        </p:nvPicPr>
        <p:blipFill>
          <a:blip r:embed="rId4"/>
          <a:stretch/>
        </p:blipFill>
        <p:spPr>
          <a:xfrm>
            <a:off x="2392200" y="4745855"/>
            <a:ext cx="594720" cy="594720"/>
          </a:xfrm>
          <a:prstGeom prst="rect">
            <a:avLst/>
          </a:prstGeom>
          <a:ln w="0">
            <a:noFill/>
          </a:ln>
        </p:spPr>
      </p:pic>
      <p:sp>
        <p:nvSpPr>
          <p:cNvPr id="167" name="CuadroTexto 1"/>
          <p:cNvSpPr/>
          <p:nvPr/>
        </p:nvSpPr>
        <p:spPr>
          <a:xfrm>
            <a:off x="395640" y="5981444"/>
            <a:ext cx="849600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En cas de fer transbord i canvi d’autobús, torna a emplenar aquest full amb l’itinerari del transbord.</a:t>
            </a:r>
            <a:endParaRPr lang="es-ES" sz="1600" b="0" strike="noStrike" spc="-1">
              <a:latin typeface="Arial"/>
            </a:endParaRPr>
          </a:p>
        </p:txBody>
      </p:sp>
      <p:sp>
        <p:nvSpPr>
          <p:cNvPr id="168" name="Conector recto 5"/>
          <p:cNvSpPr/>
          <p:nvPr/>
        </p:nvSpPr>
        <p:spPr>
          <a:xfrm>
            <a:off x="5220000" y="703080"/>
            <a:ext cx="360" cy="520992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9" name="Imagen 7"/>
          <p:cNvPicPr/>
          <p:nvPr/>
        </p:nvPicPr>
        <p:blipFill>
          <a:blip r:embed="rId12"/>
          <a:stretch/>
        </p:blipFill>
        <p:spPr>
          <a:xfrm>
            <a:off x="561600" y="820800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70" name="Imagen 7"/>
          <p:cNvPicPr/>
          <p:nvPr/>
        </p:nvPicPr>
        <p:blipFill>
          <a:blip r:embed="rId12"/>
          <a:stretch/>
        </p:blipFill>
        <p:spPr>
          <a:xfrm>
            <a:off x="557280" y="1989000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71" name="Imagen 7"/>
          <p:cNvPicPr/>
          <p:nvPr/>
        </p:nvPicPr>
        <p:blipFill>
          <a:blip r:embed="rId12"/>
          <a:stretch/>
        </p:blipFill>
        <p:spPr>
          <a:xfrm>
            <a:off x="539640" y="3439301"/>
            <a:ext cx="725400" cy="725400"/>
          </a:xfrm>
          <a:prstGeom prst="rect">
            <a:avLst/>
          </a:prstGeom>
          <a:ln w="0">
            <a:noFill/>
          </a:ln>
        </p:spPr>
      </p:pic>
      <p:pic>
        <p:nvPicPr>
          <p:cNvPr id="172" name="Imagen 7"/>
          <p:cNvPicPr/>
          <p:nvPr/>
        </p:nvPicPr>
        <p:blipFill>
          <a:blip r:embed="rId12"/>
          <a:stretch/>
        </p:blipFill>
        <p:spPr>
          <a:xfrm>
            <a:off x="539640" y="4759175"/>
            <a:ext cx="725400" cy="725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2 Marcador de contenido"/>
          <p:cNvSpPr/>
          <p:nvPr/>
        </p:nvSpPr>
        <p:spPr>
          <a:xfrm>
            <a:off x="539640" y="319320"/>
            <a:ext cx="8146080" cy="5832827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400" b="0" strike="noStrike" spc="-1">
                <a:solidFill>
                  <a:srgbClr val="000000"/>
                </a:solidFill>
                <a:latin typeface="Verdana"/>
                <a:ea typeface="Calibri"/>
              </a:rPr>
              <a:t>AGAFO L’AUTOBÚS DE LA LÍNIA NÚMERO ...... DE COLOR ....................</a:t>
            </a:r>
            <a:endParaRPr lang="es-ES" sz="14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2801"/>
              </a:spcBef>
              <a:tabLst>
                <a:tab pos="0" algn="l"/>
              </a:tabLst>
            </a:pPr>
            <a:endParaRPr lang="es-ES" sz="1400" b="0" strike="noStrike" spc="-1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500" b="0" strike="noStrike" spc="-1">
                <a:solidFill>
                  <a:srgbClr val="000000"/>
                </a:solidFill>
                <a:latin typeface="Verdana"/>
                <a:ea typeface="Calibri"/>
              </a:rPr>
              <a:t>PUJO A LA PARADA .......................... I BAIXO A  LA PARADA .........................</a:t>
            </a:r>
            <a:endParaRPr lang="es-ES" sz="15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>
              <a:latin typeface="Arial"/>
            </a:endParaRPr>
          </a:p>
        </p:txBody>
      </p:sp>
      <p:pic>
        <p:nvPicPr>
          <p:cNvPr id="174" name="5 Imagen"/>
          <p:cNvPicPr/>
          <p:nvPr/>
        </p:nvPicPr>
        <p:blipFill>
          <a:blip r:embed="rId2"/>
          <a:srcRect b="19752"/>
          <a:stretch/>
        </p:blipFill>
        <p:spPr>
          <a:xfrm>
            <a:off x="2161800" y="2349000"/>
            <a:ext cx="4569120" cy="3695760"/>
          </a:xfrm>
          <a:prstGeom prst="rect">
            <a:avLst/>
          </a:prstGeom>
          <a:ln w="0">
            <a:noFill/>
          </a:ln>
        </p:spPr>
      </p:pic>
      <p:sp>
        <p:nvSpPr>
          <p:cNvPr id="175" name="4 Marcador de número de diapositiva"/>
          <p:cNvSpPr/>
          <p:nvPr/>
        </p:nvSpPr>
        <p:spPr>
          <a:xfrm>
            <a:off x="6553080" y="63763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EB59874-DBF2-4C2E-A0E2-B04BE9A1075C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9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76" name="Imagen 17"/>
          <p:cNvPicPr/>
          <p:nvPr/>
        </p:nvPicPr>
        <p:blipFill>
          <a:blip r:embed="rId3"/>
          <a:srcRect t="7716" b="22617"/>
          <a:stretch/>
        </p:blipFill>
        <p:spPr>
          <a:xfrm>
            <a:off x="931724" y="364724"/>
            <a:ext cx="862920" cy="661680"/>
          </a:xfrm>
          <a:prstGeom prst="rect">
            <a:avLst/>
          </a:prstGeom>
          <a:ln w="0">
            <a:noFill/>
          </a:ln>
        </p:spPr>
      </p:pic>
      <p:pic>
        <p:nvPicPr>
          <p:cNvPr id="177" name="Imagen 20"/>
          <p:cNvPicPr/>
          <p:nvPr/>
        </p:nvPicPr>
        <p:blipFill>
          <a:blip r:embed="rId4"/>
          <a:stretch/>
        </p:blipFill>
        <p:spPr>
          <a:xfrm>
            <a:off x="3708000" y="476640"/>
            <a:ext cx="442800" cy="442800"/>
          </a:xfrm>
          <a:prstGeom prst="rect">
            <a:avLst/>
          </a:prstGeom>
          <a:ln w="0">
            <a:noFill/>
          </a:ln>
        </p:spPr>
      </p:pic>
      <p:pic>
        <p:nvPicPr>
          <p:cNvPr id="178" name="Picture 2" descr="Mapa de la red de bus Terrassa – Transports Municipals d&amp;#39;Egara"/>
          <p:cNvPicPr/>
          <p:nvPr/>
        </p:nvPicPr>
        <p:blipFill>
          <a:blip r:embed="rId5"/>
          <a:srcRect l="23043" t="72407" r="52849" b="2880"/>
          <a:stretch/>
        </p:blipFill>
        <p:spPr>
          <a:xfrm>
            <a:off x="5098295" y="497305"/>
            <a:ext cx="414000" cy="442800"/>
          </a:xfrm>
          <a:prstGeom prst="rect">
            <a:avLst/>
          </a:prstGeom>
          <a:ln w="0">
            <a:noFill/>
          </a:ln>
        </p:spPr>
      </p:pic>
      <p:sp>
        <p:nvSpPr>
          <p:cNvPr id="179" name="CuadroTexto 22"/>
          <p:cNvSpPr/>
          <p:nvPr/>
        </p:nvSpPr>
        <p:spPr>
          <a:xfrm>
            <a:off x="467640" y="6231512"/>
            <a:ext cx="814608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*Pots copiar i enganxar la imatge de la teva línia de bus a l’enllaç  </a:t>
            </a:r>
            <a:r>
              <a:rPr lang="ca-ES" sz="1300" b="0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6"/>
              </a:rPr>
              <a:t>https://tmesa.com/s/planols-linies-bus-terrassa/</a:t>
            </a:r>
            <a:r>
              <a:rPr lang="ca-ES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                                                                       </a:t>
            </a:r>
            <a:endParaRPr lang="es-ES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Després pots encerclar la parada inicial i la final del teu recorregut, com a l’exemple de dalt.</a:t>
            </a:r>
            <a:endParaRPr lang="es-ES" sz="1300" b="0" strike="noStrike" spc="-1">
              <a:latin typeface="Arial"/>
            </a:endParaRPr>
          </a:p>
        </p:txBody>
      </p:sp>
      <p:sp>
        <p:nvSpPr>
          <p:cNvPr id="180" name="Elipse 23"/>
          <p:cNvSpPr/>
          <p:nvPr/>
        </p:nvSpPr>
        <p:spPr>
          <a:xfrm>
            <a:off x="2555640" y="4757760"/>
            <a:ext cx="529200" cy="27540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" name="Elipse 24"/>
          <p:cNvSpPr/>
          <p:nvPr/>
        </p:nvSpPr>
        <p:spPr>
          <a:xfrm>
            <a:off x="3929760" y="5261760"/>
            <a:ext cx="339120" cy="48312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2" name="Imagen 15"/>
          <p:cNvPicPr/>
          <p:nvPr/>
        </p:nvPicPr>
        <p:blipFill>
          <a:blip r:embed="rId7"/>
          <a:stretch/>
        </p:blipFill>
        <p:spPr>
          <a:xfrm>
            <a:off x="1147724" y="1372724"/>
            <a:ext cx="502920" cy="537480"/>
          </a:xfrm>
          <a:prstGeom prst="rect">
            <a:avLst/>
          </a:prstGeom>
          <a:ln w="0">
            <a:noFill/>
          </a:ln>
        </p:spPr>
      </p:pic>
      <p:pic>
        <p:nvPicPr>
          <p:cNvPr id="183" name="Imagen 25"/>
          <p:cNvPicPr/>
          <p:nvPr/>
        </p:nvPicPr>
        <p:blipFill>
          <a:blip r:embed="rId8"/>
          <a:stretch/>
        </p:blipFill>
        <p:spPr>
          <a:xfrm>
            <a:off x="5164819" y="1447648"/>
            <a:ext cx="447840" cy="522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C59238F-9ACC-A246-94CC-38F2C264D81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631612" y="5409050"/>
            <a:ext cx="2732443" cy="649098"/>
          </a:xfrm>
          <a:prstGeom prst="rect">
            <a:avLst/>
          </a:prstGeom>
          <a:ln w="0">
            <a:noFill/>
          </a:ln>
        </p:spPr>
      </p:pic>
      <p:sp>
        <p:nvSpPr>
          <p:cNvPr id="184" name="8 Marcador de número de diapositiva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8395D85-3DF8-4DD8-82AD-E568068D3FAB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10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185" name="10 CuadroTexto"/>
          <p:cNvSpPr/>
          <p:nvPr/>
        </p:nvSpPr>
        <p:spPr>
          <a:xfrm>
            <a:off x="821520" y="1155172"/>
            <a:ext cx="7499880" cy="30320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 DOSSIER HA ESTAT CREAT PER  </a:t>
            </a:r>
            <a:endParaRPr lang="es-ES" sz="2400" b="0" strike="noStrike" spc="-1">
              <a:latin typeface="Arial"/>
            </a:endParaRPr>
          </a:p>
          <a:p>
            <a:pPr>
              <a:lnSpc>
                <a:spcPct val="3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AMB LA COL·LABORACIÓ </a:t>
            </a:r>
            <a:endParaRPr lang="es-ES" sz="2400" b="0" strike="noStrike" spc="-1">
              <a:latin typeface="Arial"/>
            </a:endParaRPr>
          </a:p>
          <a:p>
            <a:pPr>
              <a:lnSpc>
                <a:spcPct val="3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AMB LA PARTICIPACIÓ DE</a:t>
            </a:r>
            <a:endParaRPr lang="es-ES" sz="2400" b="0" strike="noStrike" spc="-1">
              <a:latin typeface="Arial"/>
            </a:endParaRPr>
          </a:p>
        </p:txBody>
      </p:sp>
      <p:pic>
        <p:nvPicPr>
          <p:cNvPr id="186" name="Picture 4" descr="Resultat d'imatges de logo ajuntament de terrassa"/>
          <p:cNvPicPr/>
          <p:nvPr/>
        </p:nvPicPr>
        <p:blipFill rotWithShape="1">
          <a:blip r:embed="rId3"/>
          <a:srcRect t="20718" b="21082"/>
          <a:stretch/>
        </p:blipFill>
        <p:spPr>
          <a:xfrm>
            <a:off x="5652000" y="1149855"/>
            <a:ext cx="2535120" cy="983146"/>
          </a:xfrm>
          <a:prstGeom prst="rect">
            <a:avLst/>
          </a:prstGeom>
          <a:ln w="0">
            <a:noFill/>
          </a:ln>
        </p:spPr>
      </p:pic>
      <p:pic>
        <p:nvPicPr>
          <p:cNvPr id="187" name="Imagen 9"/>
          <p:cNvPicPr/>
          <p:nvPr/>
        </p:nvPicPr>
        <p:blipFill>
          <a:blip r:embed="rId4"/>
          <a:stretch/>
        </p:blipFill>
        <p:spPr>
          <a:xfrm>
            <a:off x="4212000" y="2431372"/>
            <a:ext cx="1759680" cy="766080"/>
          </a:xfrm>
          <a:prstGeom prst="rect">
            <a:avLst/>
          </a:prstGeom>
          <a:ln w="0">
            <a:noFill/>
          </a:ln>
        </p:spPr>
      </p:pic>
      <p:pic>
        <p:nvPicPr>
          <p:cNvPr id="188" name="Imagen 187"/>
          <p:cNvPicPr/>
          <p:nvPr/>
        </p:nvPicPr>
        <p:blipFill>
          <a:blip r:embed="rId5"/>
          <a:stretch/>
        </p:blipFill>
        <p:spPr>
          <a:xfrm>
            <a:off x="4284720" y="3566601"/>
            <a:ext cx="3095280" cy="753120"/>
          </a:xfrm>
          <a:prstGeom prst="rect">
            <a:avLst/>
          </a:prstGeom>
          <a:ln w="0"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C24FB81-8C0A-1748-ACEF-024F6801FC45}"/>
              </a:ext>
            </a:extLst>
          </p:cNvPr>
          <p:cNvSpPr txBox="1"/>
          <p:nvPr/>
        </p:nvSpPr>
        <p:spPr>
          <a:xfrm>
            <a:off x="821520" y="5468758"/>
            <a:ext cx="4830480" cy="5867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s-ES" sz="1100" i="1" spc="-1"/>
              <a:t>Els símbols pictogràfics utilitzats són propietat de el </a:t>
            </a:r>
            <a:r>
              <a:rPr lang="es-ES" sz="1100" i="1" spc="-1" dirty="0"/>
              <a:t>Gobierno de Aragón</a:t>
            </a:r>
            <a:r>
              <a:rPr lang="es-ES" sz="1100" i="1" spc="-1"/>
              <a:t> i han estat creats per Sergio Palao per ARASAAC (http://www.arasaac.org), que els distribueix sota Llicència Creative Commons BY-NC-SA.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361</Words>
  <Application>Microsoft Macintosh PowerPoint</Application>
  <PresentationFormat>Presentación en pantalla (4:3)</PresentationFormat>
  <Paragraphs>75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PETITA FLAUTA MÀGICA</dc:title>
  <dc:subject/>
  <dc:creator>Aprenem</dc:creator>
  <dc:description/>
  <cp:lastModifiedBy>Microsoft Office User</cp:lastModifiedBy>
  <cp:revision>312</cp:revision>
  <dcterms:created xsi:type="dcterms:W3CDTF">2019-02-15T13:45:31Z</dcterms:created>
  <dcterms:modified xsi:type="dcterms:W3CDTF">2021-10-20T14:14:58Z</dcterms:modified>
  <dc:language>ca-ES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10</vt:i4>
  </property>
</Properties>
</file>